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72" r:id="rId3"/>
    <p:sldId id="274" r:id="rId4"/>
    <p:sldId id="276" r:id="rId5"/>
    <p:sldId id="282" r:id="rId6"/>
    <p:sldId id="318" r:id="rId7"/>
    <p:sldId id="321" r:id="rId8"/>
    <p:sldId id="322" r:id="rId9"/>
    <p:sldId id="319" r:id="rId10"/>
    <p:sldId id="317" r:id="rId11"/>
    <p:sldId id="31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hias Huter" initials="MH" lastIdx="1" clrIdx="0">
    <p:extLst>
      <p:ext uri="{19B8F6BF-5375-455C-9EA6-DF929625EA0E}">
        <p15:presenceInfo xmlns:p15="http://schemas.microsoft.com/office/powerpoint/2012/main" userId="Mathias Hut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B31"/>
    <a:srgbClr val="D5FC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86455"/>
  </p:normalViewPr>
  <p:slideViewPr>
    <p:cSldViewPr snapToGrid="0" snapToObjects="1">
      <p:cViewPr varScale="1">
        <p:scale>
          <a:sx n="119" d="100"/>
          <a:sy n="119" d="100"/>
        </p:scale>
        <p:origin x="31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EED31-D311-F44C-811F-669565F590EA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40B01-9027-3346-942E-C32EB1D1A76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18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D40B01-9027-3346-942E-C32EB1D1A76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59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C355F0-CF61-C74D-BC62-C509A8C59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BBBEC1-F16B-CE4E-8B66-1965A6D83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2EBC-C30D-884A-9B4B-1E247E95C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C1EA3B-D15B-E046-8B1D-7BCFEFD7D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BA00FC-3BFD-D04F-903A-09D90C44B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82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191A9-58A0-A34E-B9C2-BC8376F7D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A92D208-BC9B-D040-A68E-945FCEAE1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758CD3-C51E-4B4C-9E75-4E721B604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93D868-879B-3745-91A5-2819D2AD8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550B01-F3E6-7740-A0D3-A3D56DEC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88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83DD213-0121-DD43-8C5D-C5FE97AF6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B7741A-B08B-5849-94D0-60DE44C37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6B47AF-C886-9845-B57B-14A73EF56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8C83A8-9AE2-DE47-8C6F-EB23DA51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E4FCF4-AE01-2D4C-9E70-CC6BB224D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30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9B9864-1911-4946-9FA5-092887EBC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39871A-DE3C-D14C-B18C-677D90901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DC72AB-D511-574D-85FB-4E299C8E1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62914E-AC10-2A40-92F6-AB94E842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AD1B59-202B-3A4C-A193-42A97CC0D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87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AB4D81-0676-3B41-BF9E-111B1902A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186606-8FC3-1E41-8E95-96BF0978A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F45BD8-B8F3-334A-A2FA-B08719BD7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012C8C-69C6-6F4C-8E7F-FA0BE1690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A3A46E-F315-284D-9932-84973F726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1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C3D587-8379-094F-9C3C-13DE9FF06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2BCD6E-44F5-1742-B89A-FB8612E69F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328D12-71BC-6F4C-AB0D-993BD55AA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AA96C8-521A-AD4B-8742-86CE09195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E85649-6605-CC44-9161-4C9DB8EC4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C06929D-AD3C-6E48-A73B-4D7489949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83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B69B2-4706-AF49-AC9D-3513F0A6B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739B99-10CB-374E-98D1-804E8ADC4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0CAB6C7-D2F6-8C44-BED1-3AEA9317B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852A3CD-2C9C-EE41-A980-935183572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08278DA-D8CF-DD4E-BD67-C949E86F7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4B19E8A-B650-6542-9D29-E86E8668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704BF2-1DC4-0C43-B61E-65B90575D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C8FF5EA-EF02-F54F-99A3-75978AB91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1326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8CF500-943E-9647-A868-054F8C095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67FA57-286F-3941-A15A-DBDBA9E30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902542-88E3-6442-B230-B433C67AF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9E384F1-DC3A-C745-9F50-E72A7DE8E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787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08146EF-A342-3144-B99A-27A35B437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DB6FF27-0485-714C-9529-F60B9810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345E344-6531-EF45-A81F-FF22AC0A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489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F92E67-F4FC-D24E-9194-318A3FE6E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7DC243-7390-1C49-AEB1-8FACEC87D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B6303E-7AA9-B940-A68D-5249E7F6C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CCDD80-7F6C-F24C-82B8-260A0E587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EF716A-F563-7644-A11C-612058302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25AF51-539C-3741-86D7-6521C363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57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1A83DA-DE1E-7245-A697-1553785BA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A403A5-4A59-CD42-BBD5-884CD60461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7DDE11B-89A0-DF49-8E6D-37F8480D4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93B78E-21C4-FF4F-93C4-C33956203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67382B-B71B-5043-99E7-84AB503DD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21E7D3F-B869-A748-B6E9-F45F4EFC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32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83B5A2-2EE3-9642-A6FD-E7C5AA6AD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6AABD7-B2D9-E14E-BCA8-DF645D5E3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5B3DB9-741F-524B-A946-03B3570D17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5B638-2DF2-9544-BDDA-67783CA10075}" type="datetimeFigureOut">
              <a:rPr lang="de-DE" smtClean="0"/>
              <a:t>23.11.20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EFA12A-D9A9-F545-8276-1E7A1818D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F65B42-3014-694C-9AF2-36CABE7BD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9D0CD-7EBB-5D4C-BE51-96B915C111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527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unodc.org/unodc/en/corruption/country-profile/countryprofile.html#?CountryProfileDetails=%2Funodc%2Fcorruption%2Fcountry-profile%2Fprofiles%2Fvnm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FDE49-1A4D-0142-A2E7-31272B87D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9C0C30"/>
                </a:solidFill>
              </a:rPr>
              <a:t>Transparency and Accountability in Asset Recovery</a:t>
            </a:r>
            <a:endParaRPr lang="en-GB" b="1" noProof="0" dirty="0">
              <a:solidFill>
                <a:srgbClr val="9C0C30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2A25408-C568-CA46-851A-0D9EB474A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lnSpcReduction="10000"/>
          </a:bodyPr>
          <a:lstStyle/>
          <a:p>
            <a:r>
              <a:rPr lang="en-GB" noProof="0" dirty="0"/>
              <a:t>25 November 2020</a:t>
            </a:r>
          </a:p>
          <a:p>
            <a:endParaRPr lang="en-GB" noProof="0" dirty="0"/>
          </a:p>
          <a:p>
            <a:r>
              <a:rPr lang="en-GB" noProof="0" dirty="0"/>
              <a:t>Mathias </a:t>
            </a:r>
            <a:r>
              <a:rPr lang="en-GB" noProof="0" dirty="0" err="1"/>
              <a:t>Huter</a:t>
            </a:r>
            <a:endParaRPr lang="en-GB" noProof="0" dirty="0"/>
          </a:p>
          <a:p>
            <a:r>
              <a:rPr lang="en-GB" noProof="0" dirty="0"/>
              <a:t>Managing Director</a:t>
            </a:r>
          </a:p>
          <a:p>
            <a:r>
              <a:rPr lang="en-GB" noProof="0" dirty="0" err="1"/>
              <a:t>mathias.huter@uncaccoalition.org</a:t>
            </a:r>
            <a:endParaRPr lang="en-GB" noProof="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F7BD539-CF6D-E34C-8865-B5564814E2D0}"/>
              </a:ext>
            </a:extLst>
          </p:cNvPr>
          <p:cNvSpPr txBox="1"/>
          <p:nvPr/>
        </p:nvSpPr>
        <p:spPr>
          <a:xfrm>
            <a:off x="2152650" y="6278655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>
                <a:solidFill>
                  <a:srgbClr val="9C0C30"/>
                </a:solidFill>
              </a:rPr>
              <a:t>uncaccoalition.org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E0B2FFB-3A0D-724F-B5F4-156861CA44D5}"/>
              </a:ext>
            </a:extLst>
          </p:cNvPr>
          <p:cNvSpPr txBox="1"/>
          <p:nvPr/>
        </p:nvSpPr>
        <p:spPr>
          <a:xfrm>
            <a:off x="7529051" y="6278655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>
                <a:solidFill>
                  <a:srgbClr val="9C0C30"/>
                </a:solidFill>
              </a:rPr>
              <a:t>info@uncaccoalition.org</a:t>
            </a:r>
          </a:p>
        </p:txBody>
      </p:sp>
      <p:pic>
        <p:nvPicPr>
          <p:cNvPr id="7" name="Grafik 2">
            <a:extLst>
              <a:ext uri="{FF2B5EF4-FFF2-40B4-BE49-F238E27FC236}">
                <a16:creationId xmlns:a16="http://schemas.microsoft.com/office/drawing/2014/main" id="{268B4A54-B4A9-1B4A-8BBC-2F8CE8C4A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087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UNCAC Implementation Review 	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Ongoing 2</a:t>
            </a:r>
            <a:r>
              <a:rPr lang="en-GB" baseline="30000" noProof="0" dirty="0"/>
              <a:t>nd</a:t>
            </a:r>
            <a:r>
              <a:rPr lang="en-GB" noProof="0" dirty="0"/>
              <a:t> Review Cycle: </a:t>
            </a:r>
          </a:p>
          <a:p>
            <a:pPr lvl="1"/>
            <a:r>
              <a:rPr lang="en-GB" noProof="0" dirty="0"/>
              <a:t>Implementation of Chapters II (prevention of corruption) and Chapter V (asset recovery) is assessed</a:t>
            </a:r>
          </a:p>
          <a:p>
            <a:pPr lvl="1"/>
            <a:r>
              <a:rPr lang="en-GB" dirty="0"/>
              <a:t>Vietnam’s review: scheduled for 2017, not completed</a:t>
            </a:r>
          </a:p>
          <a:p>
            <a:pPr lvl="1"/>
            <a:r>
              <a:rPr lang="en-GB" dirty="0"/>
              <a:t>Opportunity to discuss ideas for reforms with experts and civil society and to request technical assistance (from UNODC and other countries)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dirty="0"/>
              <a:t>For more details, see: </a:t>
            </a:r>
            <a:r>
              <a:rPr lang="de-AT" u="sng" dirty="0">
                <a:hlinkClick r:id="rId2"/>
              </a:rPr>
              <a:t>https://www.unodc.org/unodc/en/corruption/country-profile/countryprofile.html#?CountryProfileDetails=%2Funodc%2Fcorruption%2Fcountry-profile%2Fprofiles%2Fvnm.html</a:t>
            </a:r>
            <a:endParaRPr lang="en-GB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7584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55907-31B7-7546-BD27-559D73EBB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289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GB" b="1" dirty="0">
              <a:solidFill>
                <a:srgbClr val="9C0B31"/>
              </a:solidFill>
            </a:endParaRPr>
          </a:p>
          <a:p>
            <a:pPr marL="0" indent="0" algn="ctr">
              <a:buNone/>
            </a:pPr>
            <a:r>
              <a:rPr lang="en-GB" sz="3600" b="1" dirty="0">
                <a:solidFill>
                  <a:srgbClr val="9C0B31"/>
                </a:solidFill>
              </a:rPr>
              <a:t>Thank you for your attention!</a:t>
            </a:r>
          </a:p>
          <a:p>
            <a:pPr marL="0" indent="0">
              <a:buNone/>
            </a:pPr>
            <a:endParaRPr lang="en-GB" b="1" dirty="0">
              <a:solidFill>
                <a:srgbClr val="9C0B31"/>
              </a:solidFill>
            </a:endParaRPr>
          </a:p>
          <a:p>
            <a:pPr marL="0" indent="0" algn="ctr">
              <a:buNone/>
            </a:pPr>
            <a:r>
              <a:rPr lang="en-GB" b="1" dirty="0">
                <a:solidFill>
                  <a:srgbClr val="9C0B31"/>
                </a:solidFill>
              </a:rPr>
              <a:t>In case you have any questions, please feel free to contact me: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Mathias </a:t>
            </a:r>
            <a:r>
              <a:rPr lang="en-GB" dirty="0" err="1"/>
              <a:t>Huter</a:t>
            </a:r>
            <a:r>
              <a:rPr lang="en-GB" dirty="0"/>
              <a:t>, Managing Director</a:t>
            </a:r>
          </a:p>
          <a:p>
            <a:pPr marL="0" indent="0" algn="ctr">
              <a:buNone/>
            </a:pPr>
            <a:r>
              <a:rPr lang="en-GB" dirty="0"/>
              <a:t>UNCAC Coalition</a:t>
            </a:r>
          </a:p>
          <a:p>
            <a:pPr marL="0" indent="0" algn="ctr">
              <a:buNone/>
            </a:pPr>
            <a:r>
              <a:rPr lang="en-GB" dirty="0" err="1"/>
              <a:t>mathias.huter@uncaccoalition.org</a:t>
            </a:r>
            <a:endParaRPr lang="en-GB" dirty="0"/>
          </a:p>
          <a:p>
            <a:pPr marL="0" indent="0">
              <a:buNone/>
            </a:pPr>
            <a:endParaRPr lang="en-AT" dirty="0"/>
          </a:p>
        </p:txBody>
      </p:sp>
    </p:spTree>
    <p:extLst>
      <p:ext uri="{BB962C8B-B14F-4D97-AF65-F5344CB8AC3E}">
        <p14:creationId xmlns:p14="http://schemas.microsoft.com/office/powerpoint/2010/main" val="25705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About the UNCAC Coalition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noProof="0" dirty="0">
                <a:latin typeface="Calibri" panose="020F0502020204030204" pitchFamily="34" charset="0"/>
              </a:rPr>
              <a:t>A global network of over </a:t>
            </a:r>
            <a:r>
              <a:rPr lang="en-GB" altLang="en-US" noProof="0" dirty="0">
                <a:solidFill>
                  <a:srgbClr val="9C0C30"/>
                </a:solidFill>
                <a:latin typeface="Calibri" panose="020F0502020204030204" pitchFamily="34" charset="0"/>
              </a:rPr>
              <a:t>350 CSOs and individual members </a:t>
            </a:r>
            <a:r>
              <a:rPr lang="en-GB" altLang="en-US" noProof="0" dirty="0">
                <a:latin typeface="Calibri" panose="020F0502020204030204" pitchFamily="34" charset="0"/>
              </a:rPr>
              <a:t>in more than 100 countries </a:t>
            </a:r>
          </a:p>
          <a:p>
            <a:r>
              <a:rPr lang="en-GB" altLang="en-US" noProof="0" dirty="0">
                <a:latin typeface="Calibri" panose="020F0502020204030204" pitchFamily="34" charset="0"/>
              </a:rPr>
              <a:t>Committed to advancing the ratification, implementation and monitoring of the </a:t>
            </a:r>
            <a:r>
              <a:rPr lang="en-GB" altLang="en-US" noProof="0" dirty="0">
                <a:solidFill>
                  <a:srgbClr val="9C0C30"/>
                </a:solidFill>
                <a:latin typeface="Calibri" panose="020F0502020204030204" pitchFamily="34" charset="0"/>
              </a:rPr>
              <a:t>UN Convention against Corruption (UNCAC)</a:t>
            </a:r>
            <a:r>
              <a:rPr lang="en-GB" altLang="en-US" b="1" noProof="0" dirty="0">
                <a:latin typeface="Calibri" panose="020F0502020204030204" pitchFamily="34" charset="0"/>
              </a:rPr>
              <a:t> </a:t>
            </a:r>
            <a:r>
              <a:rPr lang="en-GB" altLang="en-US" noProof="0" dirty="0">
                <a:latin typeface="Calibri" panose="020F0502020204030204" pitchFamily="34" charset="0"/>
              </a:rPr>
              <a:t>to combat corruption</a:t>
            </a:r>
          </a:p>
          <a:p>
            <a:r>
              <a:rPr lang="en-GB" altLang="en-US" noProof="0" dirty="0">
                <a:latin typeface="Calibri" panose="020F0502020204030204" pitchFamily="34" charset="0"/>
              </a:rPr>
              <a:t>Founded in 2006 as an informal network</a:t>
            </a:r>
          </a:p>
          <a:p>
            <a:r>
              <a:rPr lang="en-GB" altLang="en-US" noProof="0" dirty="0">
                <a:latin typeface="Calibri" panose="020F0502020204030204" pitchFamily="34" charset="0"/>
              </a:rPr>
              <a:t>Coalition opened its permanent office in Vienna in 2019</a:t>
            </a: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0250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The UNCAC – Introduction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70176" cy="4351338"/>
          </a:xfrm>
        </p:spPr>
        <p:txBody>
          <a:bodyPr>
            <a:normAutofit fontScale="92500" lnSpcReduction="10000"/>
          </a:bodyPr>
          <a:lstStyle/>
          <a:p>
            <a:r>
              <a:rPr lang="en-GB" noProof="0" dirty="0"/>
              <a:t>Adopted by the UN GA in October 2003, </a:t>
            </a:r>
            <a:r>
              <a:rPr lang="en-GB" dirty="0"/>
              <a:t>e</a:t>
            </a:r>
            <a:r>
              <a:rPr lang="en-GB" noProof="0" dirty="0" err="1"/>
              <a:t>ntered</a:t>
            </a:r>
            <a:r>
              <a:rPr lang="en-GB" noProof="0" dirty="0"/>
              <a:t> into force in December 2005</a:t>
            </a:r>
          </a:p>
          <a:p>
            <a:pPr lvl="1"/>
            <a:r>
              <a:rPr lang="en-GB" noProof="0" dirty="0"/>
              <a:t>15 years – still lots of progress needed to implement the Convention</a:t>
            </a:r>
          </a:p>
          <a:p>
            <a:r>
              <a:rPr lang="en-GB" noProof="0" dirty="0"/>
              <a:t>Secretariat: UNODC in Vienna </a:t>
            </a:r>
          </a:p>
          <a:p>
            <a:r>
              <a:rPr lang="en-GB" dirty="0"/>
              <a:t>Only global binding </a:t>
            </a:r>
            <a:br>
              <a:rPr lang="en-GB" dirty="0"/>
            </a:br>
            <a:r>
              <a:rPr lang="en-GB" dirty="0"/>
              <a:t>anti-corruption </a:t>
            </a:r>
            <a:br>
              <a:rPr lang="en-GB" dirty="0"/>
            </a:br>
            <a:r>
              <a:rPr lang="en-GB" dirty="0"/>
              <a:t>instrument</a:t>
            </a:r>
          </a:p>
          <a:p>
            <a:pPr lvl="1"/>
            <a:r>
              <a:rPr lang="en-GB" noProof="0" dirty="0"/>
              <a:t>187 States Parties</a:t>
            </a:r>
          </a:p>
          <a:p>
            <a:pPr marL="0" indent="0">
              <a:buNone/>
            </a:pPr>
            <a:r>
              <a:rPr lang="en-GB" noProof="0" dirty="0"/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9C310DA2-8D78-BF48-B83B-A32EA04B70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484" y="3307680"/>
            <a:ext cx="6557591" cy="338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87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Why is the UNCAC important?</a:t>
            </a:r>
            <a:endParaRPr lang="en-GB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/>
              <a:t>Framework for international cooperation (Chapter IV)</a:t>
            </a:r>
          </a:p>
          <a:p>
            <a:pPr lvl="1"/>
            <a:r>
              <a:rPr lang="en-GB" noProof="0" dirty="0"/>
              <a:t>criminal matters, investigations, proceedings in civil and administrative matters – addresses cross-border nature of corruption</a:t>
            </a:r>
          </a:p>
          <a:p>
            <a:r>
              <a:rPr lang="en-GB" noProof="0" dirty="0"/>
              <a:t>Framework for return of the proceeds of corruption (Chapter V)</a:t>
            </a:r>
          </a:p>
          <a:p>
            <a:r>
              <a:rPr lang="en-GB" noProof="0" dirty="0"/>
              <a:t>Convention does not define corruption, but a series of offenses that should be criminalised</a:t>
            </a:r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520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Chapter V – Asset Recovery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noProof="0" dirty="0"/>
              <a:t>Return of proceeds from corruption to its country of origin as a “fundamental principle” (Article 51)</a:t>
            </a:r>
          </a:p>
          <a:p>
            <a:pPr lvl="1"/>
            <a:r>
              <a:rPr lang="en-GB" noProof="0" dirty="0"/>
              <a:t>States Parties are required to “afford one another the widest measure of cooperation and assistance in this regard”</a:t>
            </a:r>
          </a:p>
          <a:p>
            <a:r>
              <a:rPr lang="en-GB" noProof="0" dirty="0"/>
              <a:t>In practice: question of </a:t>
            </a:r>
            <a:r>
              <a:rPr lang="en-GB" dirty="0"/>
              <a:t>conditions </a:t>
            </a:r>
            <a:r>
              <a:rPr lang="en-GB" noProof="0" dirty="0"/>
              <a:t>for the return of assets is a very contagious issue </a:t>
            </a:r>
            <a:endParaRPr lang="en-GB" dirty="0"/>
          </a:p>
          <a:p>
            <a:pPr lvl="1"/>
            <a:r>
              <a:rPr lang="en-GB" noProof="0" dirty="0"/>
              <a:t>Convention implies that no conditions are to be imposed for asset return</a:t>
            </a:r>
          </a:p>
          <a:p>
            <a:pPr lvl="1"/>
            <a:r>
              <a:rPr lang="en-GB" dirty="0"/>
              <a:t>States returning assets seek to ensure that returned assets are not misappropriated or stolen again</a:t>
            </a:r>
          </a:p>
          <a:p>
            <a:r>
              <a:rPr lang="en-GB" dirty="0"/>
              <a:t>Goal: ensuring transparent and accountable process, including by involving civil society</a:t>
            </a:r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70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Transparency &amp; Accountability</a:t>
            </a:r>
            <a:br>
              <a:rPr lang="en-GB" b="1" noProof="0" dirty="0">
                <a:solidFill>
                  <a:srgbClr val="9C0B31"/>
                </a:solidFill>
              </a:rPr>
            </a:br>
            <a:r>
              <a:rPr lang="en-GB" b="1" noProof="0" dirty="0">
                <a:solidFill>
                  <a:srgbClr val="9C0B31"/>
                </a:solidFill>
              </a:rPr>
              <a:t>Good practices in asset return</a:t>
            </a:r>
            <a:endParaRPr lang="en-GB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noProof="0" dirty="0">
                <a:solidFill>
                  <a:srgbClr val="9C0B31"/>
                </a:solidFill>
              </a:rPr>
              <a:t>States involved in asset recovery cases sign bilateral agreements</a:t>
            </a:r>
          </a:p>
          <a:p>
            <a:r>
              <a:rPr lang="en-GB" dirty="0"/>
              <a:t>Agreements should be public</a:t>
            </a:r>
          </a:p>
          <a:p>
            <a:r>
              <a:rPr lang="en-GB" dirty="0"/>
              <a:t>Both States involved should publish data, information, court decisions, agreements, transaction data etc. related to asset recovery case</a:t>
            </a:r>
          </a:p>
          <a:p>
            <a:r>
              <a:rPr lang="en-GB" dirty="0"/>
              <a:t>Clear and independent monitoring and oversight procedures should be in place</a:t>
            </a:r>
          </a:p>
          <a:p>
            <a:r>
              <a:rPr lang="en-GB" dirty="0"/>
              <a:t>Procedures should ensure that funds are used to benefit population and are not misappropriated </a:t>
            </a:r>
          </a:p>
          <a:p>
            <a:r>
              <a:rPr lang="en-GB" noProof="0" dirty="0"/>
              <a:t>Civil</a:t>
            </a:r>
            <a:r>
              <a:rPr lang="en-GB" dirty="0"/>
              <a:t> society should play an important role (incl. monitoring of return and disbursement, sharing information with the public, representing victims of corruption)</a:t>
            </a: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5593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Asset Return: Swiss-Uzbek MoU</a:t>
            </a:r>
            <a:endParaRPr lang="en-GB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Return</a:t>
            </a:r>
            <a:r>
              <a:rPr lang="en-GB" noProof="0" dirty="0"/>
              <a:t> of USD 131+ million from Switzerland to Uzbekistan (Sept. 2020)</a:t>
            </a:r>
          </a:p>
          <a:p>
            <a:pPr lvl="1"/>
            <a:r>
              <a:rPr lang="en-GB" noProof="0" dirty="0"/>
              <a:t>MoU published online</a:t>
            </a:r>
          </a:p>
          <a:p>
            <a:pPr lvl="1"/>
            <a:r>
              <a:rPr lang="en-GB" dirty="0"/>
              <a:t>Stated goal: funds should benefit population and improve living conditions, strengthen rule of law or fight impunity</a:t>
            </a:r>
          </a:p>
          <a:p>
            <a:pPr lvl="1"/>
            <a:r>
              <a:rPr lang="en-GB" dirty="0"/>
              <a:t>Funds shall not benefit person involved in commission of offenses</a:t>
            </a:r>
          </a:p>
          <a:p>
            <a:pPr lvl="1"/>
            <a:r>
              <a:rPr lang="en-GB" dirty="0"/>
              <a:t>Transparency and accountability should be guaranteed</a:t>
            </a:r>
          </a:p>
          <a:p>
            <a:pPr lvl="1"/>
            <a:r>
              <a:rPr lang="en-GB" dirty="0"/>
              <a:t>Information on restitution, administration and use of Funds be made public and available to population in both countries</a:t>
            </a:r>
          </a:p>
          <a:p>
            <a:pPr lvl="1"/>
            <a:r>
              <a:rPr lang="en-GB" dirty="0"/>
              <a:t>Monitoring mechanism</a:t>
            </a:r>
          </a:p>
          <a:p>
            <a:pPr lvl="1"/>
            <a:r>
              <a:rPr lang="en-GB" dirty="0"/>
              <a:t>Consideration of the role of the public (civil society) to fulfil these principles</a:t>
            </a:r>
            <a:br>
              <a:rPr lang="en-GB" dirty="0"/>
            </a:br>
            <a:endParaRPr lang="en-GB" dirty="0"/>
          </a:p>
          <a:p>
            <a:pPr marL="457200" lvl="1" indent="0" algn="r">
              <a:buNone/>
            </a:pPr>
            <a:r>
              <a:rPr lang="en-GB" sz="2200" b="1" dirty="0">
                <a:solidFill>
                  <a:srgbClr val="9C0B31"/>
                </a:solidFill>
              </a:rPr>
              <a:t>https://</a:t>
            </a:r>
            <a:r>
              <a:rPr lang="en-GB" sz="2200" b="1" dirty="0" err="1">
                <a:solidFill>
                  <a:srgbClr val="9C0B31"/>
                </a:solidFill>
              </a:rPr>
              <a:t>www.newsd.admin.ch</a:t>
            </a:r>
            <a:r>
              <a:rPr lang="en-GB" sz="2200" b="1" dirty="0">
                <a:solidFill>
                  <a:srgbClr val="9C0B31"/>
                </a:solidFill>
              </a:rPr>
              <a:t>/</a:t>
            </a:r>
            <a:r>
              <a:rPr lang="en-GB" sz="2200" b="1" dirty="0" err="1">
                <a:solidFill>
                  <a:srgbClr val="9C0B31"/>
                </a:solidFill>
              </a:rPr>
              <a:t>newsd</a:t>
            </a:r>
            <a:r>
              <a:rPr lang="en-GB" sz="2200" b="1" dirty="0">
                <a:solidFill>
                  <a:srgbClr val="9C0B31"/>
                </a:solidFill>
              </a:rPr>
              <a:t>/message/attachments/62897.pdf</a:t>
            </a:r>
          </a:p>
          <a:p>
            <a:pPr lvl="1"/>
            <a:endParaRPr lang="en-GB" dirty="0"/>
          </a:p>
          <a:p>
            <a:pPr lvl="1"/>
            <a:endParaRPr lang="en-GB" noProof="0" dirty="0"/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6295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Asset Return: Irish-Nigerian MoU</a:t>
            </a:r>
            <a:endParaRPr lang="en-GB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Return</a:t>
            </a:r>
            <a:r>
              <a:rPr lang="en-GB" noProof="0" dirty="0"/>
              <a:t> of </a:t>
            </a:r>
            <a:r>
              <a:rPr lang="en-GB" dirty="0"/>
              <a:t>€ 5.5</a:t>
            </a:r>
            <a:r>
              <a:rPr lang="en-GB" noProof="0" dirty="0"/>
              <a:t> million from </a:t>
            </a:r>
            <a:r>
              <a:rPr lang="en-GB" dirty="0"/>
              <a:t>Ireland to Nigeria </a:t>
            </a:r>
            <a:r>
              <a:rPr lang="en-GB" noProof="0" dirty="0"/>
              <a:t>(Aug. 2020)</a:t>
            </a:r>
          </a:p>
          <a:p>
            <a:pPr lvl="1"/>
            <a:r>
              <a:rPr lang="en-GB" noProof="0" dirty="0"/>
              <a:t>MoU only released upon request by the Coalition</a:t>
            </a:r>
          </a:p>
          <a:p>
            <a:pPr lvl="1"/>
            <a:r>
              <a:rPr lang="en-GB" dirty="0"/>
              <a:t>Only limited transparency and accountability mechanisms</a:t>
            </a:r>
          </a:p>
          <a:p>
            <a:pPr lvl="1"/>
            <a:r>
              <a:rPr lang="en-GB" dirty="0"/>
              <a:t>No reference to the role of civil society in monitoring use of returned funds</a:t>
            </a:r>
          </a:p>
          <a:p>
            <a:pPr lvl="1"/>
            <a:r>
              <a:rPr lang="en-GB" dirty="0"/>
              <a:t>Funds earmarked for 3 road construction projects</a:t>
            </a:r>
          </a:p>
          <a:p>
            <a:pPr lvl="1"/>
            <a:r>
              <a:rPr lang="en-GB" dirty="0"/>
              <a:t>Important role for civil society in Nigeria monitoring use and disbursement of returned assets </a:t>
            </a:r>
            <a:br>
              <a:rPr lang="en-GB" dirty="0"/>
            </a:br>
            <a:endParaRPr lang="en-GB" dirty="0"/>
          </a:p>
          <a:p>
            <a:pPr marL="457200" lvl="1" indent="0" algn="r">
              <a:buNone/>
            </a:pPr>
            <a:r>
              <a:rPr lang="en-GB" sz="2200" b="1" dirty="0">
                <a:solidFill>
                  <a:srgbClr val="9C0B31"/>
                </a:solidFill>
              </a:rPr>
              <a:t>https://</a:t>
            </a:r>
            <a:r>
              <a:rPr lang="en-GB" sz="2200" b="1" dirty="0" err="1">
                <a:solidFill>
                  <a:srgbClr val="9C0B31"/>
                </a:solidFill>
              </a:rPr>
              <a:t>uncaccoalition.org</a:t>
            </a:r>
            <a:r>
              <a:rPr lang="en-GB" sz="2200" b="1" dirty="0">
                <a:solidFill>
                  <a:srgbClr val="9C0B31"/>
                </a:solidFill>
              </a:rPr>
              <a:t>/ireland-releases-agreement-with-nigeria-on-return-of-e55-million/</a:t>
            </a:r>
            <a:endParaRPr lang="en-GB" dirty="0"/>
          </a:p>
          <a:p>
            <a:pPr lvl="1"/>
            <a:endParaRPr lang="en-GB" noProof="0" dirty="0"/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684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F1098-EB6A-8D48-858D-F7D77F9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noProof="0" dirty="0">
                <a:solidFill>
                  <a:srgbClr val="9C0B31"/>
                </a:solidFill>
              </a:rPr>
              <a:t>GFAR Principles</a:t>
            </a:r>
            <a:endParaRPr lang="en-GB" noProof="0" dirty="0">
              <a:solidFill>
                <a:srgbClr val="9C0B3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376C9-8733-4C45-8DED-3A476804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9C0B31"/>
                </a:solidFill>
              </a:rPr>
              <a:t>10 Principles – adopted in 2017 by Nigeria, Ukraine, Tunisia, Sri Lanka, UK, US</a:t>
            </a:r>
          </a:p>
          <a:p>
            <a:pPr marL="0" indent="0">
              <a:buNone/>
            </a:pPr>
            <a:r>
              <a:rPr lang="en-GB" dirty="0"/>
              <a:t>1: Partnership</a:t>
            </a:r>
          </a:p>
          <a:p>
            <a:pPr marL="0" indent="0">
              <a:buNone/>
            </a:pPr>
            <a:r>
              <a:rPr lang="en-GB" dirty="0"/>
              <a:t>2: Mutual Interests</a:t>
            </a:r>
          </a:p>
          <a:p>
            <a:pPr marL="0" indent="0">
              <a:buNone/>
            </a:pPr>
            <a:r>
              <a:rPr lang="en-GB" dirty="0"/>
              <a:t>3: Early Dialogue</a:t>
            </a:r>
          </a:p>
          <a:p>
            <a:pPr marL="0" indent="0">
              <a:buNone/>
            </a:pPr>
            <a:r>
              <a:rPr lang="en-GB" dirty="0"/>
              <a:t>4: Transparency and Accountability</a:t>
            </a:r>
          </a:p>
          <a:p>
            <a:pPr marL="0" indent="0">
              <a:buNone/>
            </a:pPr>
            <a:r>
              <a:rPr lang="en-GB" dirty="0"/>
              <a:t>5: Beneficiaries</a:t>
            </a:r>
          </a:p>
          <a:p>
            <a:pPr marL="0" indent="0">
              <a:buNone/>
            </a:pPr>
            <a:r>
              <a:rPr lang="en-GB" dirty="0"/>
              <a:t>6: Strengthening Anti-Corruption and Development</a:t>
            </a:r>
          </a:p>
          <a:p>
            <a:pPr marL="0" indent="0">
              <a:buNone/>
            </a:pPr>
            <a:r>
              <a:rPr lang="en-GB" dirty="0"/>
              <a:t>7: Case-Specific Treatment</a:t>
            </a:r>
          </a:p>
          <a:p>
            <a:pPr marL="0" indent="0">
              <a:buNone/>
            </a:pPr>
            <a:r>
              <a:rPr lang="en-GB" dirty="0"/>
              <a:t>8: Consider Using an Agreement under UNCAC Article 57(5)</a:t>
            </a:r>
          </a:p>
          <a:p>
            <a:pPr marL="0" indent="0">
              <a:buNone/>
            </a:pPr>
            <a:r>
              <a:rPr lang="en-GB" dirty="0"/>
              <a:t>9: Preclusion of Benefit to Offenders</a:t>
            </a:r>
          </a:p>
          <a:p>
            <a:pPr marL="0" indent="0">
              <a:buNone/>
            </a:pPr>
            <a:r>
              <a:rPr lang="en-GB" dirty="0"/>
              <a:t>10: Inclusion of Non-Government Stakeholders</a:t>
            </a:r>
            <a:endParaRPr lang="en-GB" noProof="0" dirty="0"/>
          </a:p>
          <a:p>
            <a:pPr marL="0" indent="0" algn="r">
              <a:buNone/>
            </a:pPr>
            <a:r>
              <a:rPr lang="en-GB" b="1" dirty="0">
                <a:solidFill>
                  <a:srgbClr val="9C0B31"/>
                </a:solidFill>
              </a:rPr>
              <a:t>https://</a:t>
            </a:r>
            <a:r>
              <a:rPr lang="en-GB" b="1" dirty="0" err="1">
                <a:solidFill>
                  <a:srgbClr val="9C0B31"/>
                </a:solidFill>
              </a:rPr>
              <a:t>star.worldbank.org</a:t>
            </a:r>
            <a:r>
              <a:rPr lang="en-GB" b="1" dirty="0">
                <a:solidFill>
                  <a:srgbClr val="9C0B31"/>
                </a:solidFill>
              </a:rPr>
              <a:t>/content/</a:t>
            </a:r>
            <a:r>
              <a:rPr lang="en-GB" b="1" dirty="0" err="1">
                <a:solidFill>
                  <a:srgbClr val="9C0B31"/>
                </a:solidFill>
              </a:rPr>
              <a:t>gfar</a:t>
            </a:r>
            <a:r>
              <a:rPr lang="en-GB" b="1" dirty="0">
                <a:solidFill>
                  <a:srgbClr val="9C0B31"/>
                </a:solidFill>
              </a:rPr>
              <a:t>-principles</a:t>
            </a:r>
            <a:endParaRPr lang="en-GB" noProof="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55D53F-9FA1-6243-AFA7-B5CD17645BB0}"/>
              </a:ext>
            </a:extLst>
          </p:cNvPr>
          <p:cNvSpPr txBox="1"/>
          <p:nvPr/>
        </p:nvSpPr>
        <p:spPr>
          <a:xfrm>
            <a:off x="677735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rgbClr val="9C0C30"/>
                </a:solidFill>
              </a:rPr>
              <a:t>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F2A11AE-3ACF-E044-94AC-56720859EFA9}"/>
              </a:ext>
            </a:extLst>
          </p:cNvPr>
          <p:cNvSpPr txBox="1"/>
          <p:nvPr/>
        </p:nvSpPr>
        <p:spPr>
          <a:xfrm>
            <a:off x="8857456" y="6268867"/>
            <a:ext cx="2656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dirty="0" err="1">
                <a:solidFill>
                  <a:srgbClr val="9C0C30"/>
                </a:solidFill>
              </a:rPr>
              <a:t>info@uncaccoalition.org</a:t>
            </a:r>
            <a:endParaRPr lang="en-GB" sz="1600" b="1" dirty="0">
              <a:solidFill>
                <a:srgbClr val="9C0C30"/>
              </a:solidFill>
            </a:endParaRPr>
          </a:p>
        </p:txBody>
      </p:sp>
      <p:pic>
        <p:nvPicPr>
          <p:cNvPr id="6" name="Grafik 2">
            <a:extLst>
              <a:ext uri="{FF2B5EF4-FFF2-40B4-BE49-F238E27FC236}">
                <a16:creationId xmlns:a16="http://schemas.microsoft.com/office/drawing/2014/main" id="{4673FD5B-B037-0944-920A-C573FC9BC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7456" y="250579"/>
            <a:ext cx="2803648" cy="87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971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869</Words>
  <Application>Microsoft Macintosh PowerPoint</Application>
  <PresentationFormat>Breitbild</PresentationFormat>
  <Paragraphs>106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Transparency and Accountability in Asset Recovery</vt:lpstr>
      <vt:lpstr>About the UNCAC Coalition</vt:lpstr>
      <vt:lpstr>The UNCAC – Introduction</vt:lpstr>
      <vt:lpstr>Why is the UNCAC important?</vt:lpstr>
      <vt:lpstr>Chapter V – Asset Recovery</vt:lpstr>
      <vt:lpstr>Transparency &amp; Accountability Good practices in asset return</vt:lpstr>
      <vt:lpstr>Asset Return: Swiss-Uzbek MoU</vt:lpstr>
      <vt:lpstr>Asset Return: Irish-Nigerian MoU</vt:lpstr>
      <vt:lpstr>GFAR Principles</vt:lpstr>
      <vt:lpstr>UNCAC Implementation Review  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UNCAC &amp; the UNGASS on Corruption </dc:title>
  <dc:creator>Mathias Huter</dc:creator>
  <cp:lastModifiedBy>Mathias Huter</cp:lastModifiedBy>
  <cp:revision>66</cp:revision>
  <cp:lastPrinted>2020-09-18T06:19:32Z</cp:lastPrinted>
  <dcterms:created xsi:type="dcterms:W3CDTF">2020-09-17T09:36:40Z</dcterms:created>
  <dcterms:modified xsi:type="dcterms:W3CDTF">2020-11-23T22:53:26Z</dcterms:modified>
</cp:coreProperties>
</file>